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60" r:id="rId3"/>
    <p:sldId id="258" r:id="rId4"/>
    <p:sldId id="259" r:id="rId5"/>
    <p:sldId id="257" r:id="rId6"/>
    <p:sldId id="262" r:id="rId7"/>
    <p:sldId id="26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1F570-98DA-EC4B-B963-F5DA57E9A4E9}"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41BE6-F6F7-B544-BB5D-6FE33007C1DA}"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91F570-98DA-EC4B-B963-F5DA57E9A4E9}" type="datetimeFigureOut">
              <a:rPr lang="en-US" smtClean="0"/>
              <a:t>8/22/2018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091F570-98DA-EC4B-B963-F5DA57E9A4E9}"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091F570-98DA-EC4B-B963-F5DA57E9A4E9}" type="datetimeFigureOut">
              <a:rPr lang="en-US" smtClean="0"/>
              <a:t>8/22/2018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091F570-98DA-EC4B-B963-F5DA57E9A4E9}" type="datetimeFigureOut">
              <a:rPr lang="en-US" smtClean="0"/>
              <a:t>8/22/2018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91F570-98DA-EC4B-B963-F5DA57E9A4E9}" type="datetimeFigureOut">
              <a:rPr lang="en-US" smtClean="0"/>
              <a:t>8/22/2018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1F570-98DA-EC4B-B963-F5DA57E9A4E9}" type="datetimeFigureOut">
              <a:rPr lang="en-US" smtClean="0"/>
              <a:t>8/22/2018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41BE6-F6F7-B544-BB5D-6FE33007C1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A091F570-98DA-EC4B-B963-F5DA57E9A4E9}" type="datetimeFigureOut">
              <a:rPr lang="en-US" smtClean="0"/>
              <a:t>8/22/2018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84F41BE6-F6F7-B544-BB5D-6FE33007C1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Getting Ready for the 1</a:t>
            </a:r>
            <a:r>
              <a:rPr lang="en-US" baseline="30000" dirty="0" smtClean="0"/>
              <a:t>st</a:t>
            </a:r>
            <a:r>
              <a:rPr lang="en-US" dirty="0" smtClean="0"/>
              <a:t> Day of Class</a:t>
            </a:r>
            <a:endParaRPr lang="en-US" dirty="0"/>
          </a:p>
        </p:txBody>
      </p:sp>
      <p:sp>
        <p:nvSpPr>
          <p:cNvPr id="3" name="Subtitle 2"/>
          <p:cNvSpPr>
            <a:spLocks noGrp="1"/>
          </p:cNvSpPr>
          <p:nvPr>
            <p:ph type="subTitle" idx="1"/>
          </p:nvPr>
        </p:nvSpPr>
        <p:spPr>
          <a:xfrm>
            <a:off x="1322921" y="3369070"/>
            <a:ext cx="6498159" cy="1917778"/>
          </a:xfrm>
        </p:spPr>
        <p:txBody>
          <a:bodyPr>
            <a:normAutofit/>
          </a:bodyPr>
          <a:lstStyle/>
          <a:p>
            <a:r>
              <a:rPr lang="en-US" sz="2800" dirty="0" smtClean="0"/>
              <a:t>The Center for Teaching &amp; Learning</a:t>
            </a:r>
          </a:p>
          <a:p>
            <a:r>
              <a:rPr lang="en-US" sz="2800" dirty="0" smtClean="0"/>
              <a:t>Karyn Sproles, Director</a:t>
            </a:r>
            <a:endParaRPr lang="en-US" sz="2800" dirty="0"/>
          </a:p>
        </p:txBody>
      </p:sp>
    </p:spTree>
    <p:extLst>
      <p:ext uri="{BB962C8B-B14F-4D97-AF65-F5344CB8AC3E}">
        <p14:creationId xmlns:p14="http://schemas.microsoft.com/office/powerpoint/2010/main" val="412729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Game of 35</a:t>
            </a:r>
            <a:endParaRPr lang="en-US" dirty="0"/>
          </a:p>
        </p:txBody>
      </p:sp>
      <p:sp>
        <p:nvSpPr>
          <p:cNvPr id="3" name="Content Placeholder 2"/>
          <p:cNvSpPr>
            <a:spLocks noGrp="1"/>
          </p:cNvSpPr>
          <p:nvPr>
            <p:ph idx="1"/>
          </p:nvPr>
        </p:nvSpPr>
        <p:spPr/>
        <p:txBody>
          <a:bodyPr>
            <a:normAutofit/>
          </a:bodyPr>
          <a:lstStyle/>
          <a:p>
            <a:pPr marL="0" indent="0" algn="ctr">
              <a:buNone/>
            </a:pPr>
            <a:endParaRPr lang="en-US" sz="4800" dirty="0" smtClean="0"/>
          </a:p>
          <a:p>
            <a:pPr marL="0" indent="0" algn="ctr">
              <a:buNone/>
            </a:pPr>
            <a:r>
              <a:rPr lang="en-US" sz="4800" dirty="0" smtClean="0"/>
              <a:t>What do you want to get out of this workshop?</a:t>
            </a:r>
            <a:endParaRPr lang="en-US" sz="4800" dirty="0"/>
          </a:p>
        </p:txBody>
      </p:sp>
    </p:spTree>
    <p:extLst>
      <p:ext uri="{BB962C8B-B14F-4D97-AF65-F5344CB8AC3E}">
        <p14:creationId xmlns:p14="http://schemas.microsoft.com/office/powerpoint/2010/main" val="2892182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Your Course</a:t>
            </a:r>
            <a:endParaRPr lang="en-US" dirty="0"/>
          </a:p>
        </p:txBody>
      </p:sp>
      <p:sp>
        <p:nvSpPr>
          <p:cNvPr id="3" name="Content Placeholder 2"/>
          <p:cNvSpPr>
            <a:spLocks noGrp="1"/>
          </p:cNvSpPr>
          <p:nvPr>
            <p:ph idx="1"/>
          </p:nvPr>
        </p:nvSpPr>
        <p:spPr>
          <a:xfrm>
            <a:off x="549275" y="1600201"/>
            <a:ext cx="8042276" cy="5137938"/>
          </a:xfrm>
        </p:spPr>
        <p:txBody>
          <a:bodyPr>
            <a:normAutofit lnSpcReduction="10000"/>
          </a:bodyPr>
          <a:lstStyle/>
          <a:p>
            <a:pPr marL="0" indent="0" algn="ctr">
              <a:buNone/>
            </a:pPr>
            <a:r>
              <a:rPr lang="en-US" dirty="0" smtClean="0"/>
              <a:t>Backwards Design: Begin with the end in mind</a:t>
            </a:r>
          </a:p>
          <a:p>
            <a:pPr marL="0" indent="0">
              <a:buNone/>
            </a:pPr>
            <a:r>
              <a:rPr lang="en-US" dirty="0" smtClean="0"/>
              <a:t>At the end of the semester, what should students know and be able to do as a result of taking the class?</a:t>
            </a:r>
            <a:endParaRPr lang="en-US" dirty="0"/>
          </a:p>
          <a:p>
            <a:pPr marL="0" indent="0" algn="ctr">
              <a:buNone/>
            </a:pPr>
            <a:r>
              <a:rPr lang="en-US" dirty="0" smtClean="0"/>
              <a:t>Work in pairs to create up to 5 measurable learning objectives.</a:t>
            </a:r>
          </a:p>
          <a:p>
            <a:pPr lvl="1">
              <a:buFont typeface="Wingdings" charset="2"/>
              <a:buChar char="§"/>
            </a:pPr>
            <a:r>
              <a:rPr lang="en-US" dirty="0" smtClean="0"/>
              <a:t>How will you assess them?</a:t>
            </a:r>
          </a:p>
          <a:p>
            <a:pPr lvl="1">
              <a:buFont typeface="Wingdings" charset="2"/>
              <a:buChar char="§"/>
            </a:pPr>
            <a:r>
              <a:rPr lang="en-US" dirty="0" smtClean="0"/>
              <a:t>How will students get feedback—including grading and rubrics? </a:t>
            </a:r>
          </a:p>
          <a:p>
            <a:pPr lvl="1">
              <a:buFont typeface="Wingdings" charset="2"/>
              <a:buChar char="§"/>
            </a:pPr>
            <a:r>
              <a:rPr lang="en-US" dirty="0" smtClean="0"/>
              <a:t>How will students be prepared? What learning activities will you include?</a:t>
            </a:r>
          </a:p>
          <a:p>
            <a:pPr lvl="1">
              <a:buFont typeface="Wingdings" charset="2"/>
              <a:buChar char="§"/>
            </a:pPr>
            <a:r>
              <a:rPr lang="en-US" dirty="0" smtClean="0"/>
              <a:t>How will you determine the students’ prior knowledge?</a:t>
            </a:r>
          </a:p>
          <a:p>
            <a:endParaRPr lang="en-US" dirty="0"/>
          </a:p>
        </p:txBody>
      </p:sp>
    </p:spTree>
    <p:extLst>
      <p:ext uri="{BB962C8B-B14F-4D97-AF65-F5344CB8AC3E}">
        <p14:creationId xmlns:p14="http://schemas.microsoft.com/office/powerpoint/2010/main" val="2189778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Policies</a:t>
            </a:r>
            <a:endParaRPr lang="en-US" dirty="0"/>
          </a:p>
        </p:txBody>
      </p:sp>
      <p:sp>
        <p:nvSpPr>
          <p:cNvPr id="3" name="Content Placeholder 2"/>
          <p:cNvSpPr>
            <a:spLocks noGrp="1"/>
          </p:cNvSpPr>
          <p:nvPr>
            <p:ph idx="1"/>
          </p:nvPr>
        </p:nvSpPr>
        <p:spPr/>
        <p:txBody>
          <a:bodyPr/>
          <a:lstStyle/>
          <a:p>
            <a:r>
              <a:rPr lang="en-US" dirty="0" smtClean="0"/>
              <a:t>Academy Honesty</a:t>
            </a:r>
          </a:p>
          <a:p>
            <a:r>
              <a:rPr lang="en-US" dirty="0" smtClean="0"/>
              <a:t>Late assignments</a:t>
            </a:r>
          </a:p>
          <a:p>
            <a:r>
              <a:rPr lang="en-US" dirty="0" smtClean="0"/>
              <a:t>Cell phones and laptops</a:t>
            </a:r>
          </a:p>
          <a:p>
            <a:r>
              <a:rPr lang="en-US" dirty="0" smtClean="0"/>
              <a:t>Sleeping in class</a:t>
            </a:r>
          </a:p>
          <a:p>
            <a:r>
              <a:rPr lang="en-US" dirty="0" smtClean="0"/>
              <a:t>Food and drink</a:t>
            </a:r>
          </a:p>
          <a:p>
            <a:r>
              <a:rPr lang="en-US" dirty="0" smtClean="0"/>
              <a:t>How you would like to be addressed and contacted</a:t>
            </a:r>
          </a:p>
          <a:p>
            <a:r>
              <a:rPr lang="en-US" dirty="0" smtClean="0"/>
              <a:t>Expectations for students and instructor</a:t>
            </a:r>
          </a:p>
          <a:p>
            <a:endParaRPr lang="en-US" dirty="0" smtClean="0"/>
          </a:p>
          <a:p>
            <a:endParaRPr lang="en-US" dirty="0"/>
          </a:p>
        </p:txBody>
      </p:sp>
    </p:spTree>
    <p:extLst>
      <p:ext uri="{BB962C8B-B14F-4D97-AF65-F5344CB8AC3E}">
        <p14:creationId xmlns:p14="http://schemas.microsoft.com/office/powerpoint/2010/main" val="2312942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615833"/>
          </a:xfrm>
        </p:spPr>
        <p:txBody>
          <a:bodyPr/>
          <a:lstStyle/>
          <a:p>
            <a:r>
              <a:rPr lang="en-US" sz="3600" b="1" dirty="0" smtClean="0"/>
              <a:t>Alternatives to Syllabus Day: Get Buy-In, Establish Rapport, &amp; Set the Tone</a:t>
            </a:r>
            <a:endParaRPr lang="en-US" sz="3600" b="1" dirty="0"/>
          </a:p>
        </p:txBody>
      </p:sp>
      <p:sp>
        <p:nvSpPr>
          <p:cNvPr id="3" name="Content Placeholder 2"/>
          <p:cNvSpPr>
            <a:spLocks noGrp="1"/>
          </p:cNvSpPr>
          <p:nvPr>
            <p:ph idx="1"/>
          </p:nvPr>
        </p:nvSpPr>
        <p:spPr>
          <a:xfrm>
            <a:off x="549275" y="1723410"/>
            <a:ext cx="8042276" cy="5040646"/>
          </a:xfrm>
        </p:spPr>
        <p:txBody>
          <a:bodyPr>
            <a:normAutofit/>
          </a:bodyPr>
          <a:lstStyle/>
          <a:p>
            <a:r>
              <a:rPr lang="en-US" dirty="0" smtClean="0"/>
              <a:t>Select a section leader</a:t>
            </a:r>
          </a:p>
          <a:p>
            <a:r>
              <a:rPr lang="en-US" dirty="0" smtClean="0"/>
              <a:t>Introduce yourself </a:t>
            </a:r>
          </a:p>
          <a:p>
            <a:r>
              <a:rPr lang="en-US" dirty="0" smtClean="0"/>
              <a:t>Student information sheets/post it notes</a:t>
            </a:r>
          </a:p>
          <a:p>
            <a:r>
              <a:rPr lang="en-US" dirty="0" smtClean="0"/>
              <a:t>Learn names</a:t>
            </a:r>
          </a:p>
          <a:p>
            <a:r>
              <a:rPr lang="en-US" dirty="0" smtClean="0"/>
              <a:t>Course overview</a:t>
            </a:r>
          </a:p>
          <a:p>
            <a:r>
              <a:rPr lang="en-US" dirty="0" smtClean="0"/>
              <a:t>Claude Steele exercise on values</a:t>
            </a:r>
          </a:p>
          <a:p>
            <a:r>
              <a:rPr lang="en-US" dirty="0" smtClean="0"/>
              <a:t>Representative learning activity &amp; active learning</a:t>
            </a:r>
          </a:p>
          <a:p>
            <a:r>
              <a:rPr lang="en-US" dirty="0" smtClean="0"/>
              <a:t>Announce syllabus quiz</a:t>
            </a:r>
          </a:p>
        </p:txBody>
      </p:sp>
    </p:spTree>
    <p:extLst>
      <p:ext uri="{BB962C8B-B14F-4D97-AF65-F5344CB8AC3E}">
        <p14:creationId xmlns:p14="http://schemas.microsoft.com/office/powerpoint/2010/main" val="1083801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Fireteam</a:t>
            </a:r>
            <a:r>
              <a:rPr lang="en-US" dirty="0" smtClean="0"/>
              <a:t> Section Leaders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Each </a:t>
            </a:r>
            <a:r>
              <a:rPr lang="en-US" dirty="0" err="1"/>
              <a:t>Fireteam</a:t>
            </a:r>
            <a:r>
              <a:rPr lang="en-US" dirty="0"/>
              <a:t> of 3-4 midshipmen will take on the leadership of the class for 8-9 class meetings, starting on the first day of class with </a:t>
            </a:r>
            <a:r>
              <a:rPr lang="en-US" dirty="0" err="1"/>
              <a:t>Fireteam</a:t>
            </a:r>
            <a:r>
              <a:rPr lang="en-US" dirty="0"/>
              <a:t> 1. The </a:t>
            </a:r>
            <a:r>
              <a:rPr lang="en-US" dirty="0" err="1"/>
              <a:t>Fireteam</a:t>
            </a:r>
            <a:r>
              <a:rPr lang="en-US" dirty="0"/>
              <a:t> will be responsible for arranging and rearranging the room, calling the class to attention at the beginning and end, coordinating technology, distributing and collecting handouts, papers, and assignments, taking notes for class generated appendices and rubrics, time keeping, and reminding the class of upcoming reading and paper assignments. </a:t>
            </a:r>
            <a:r>
              <a:rPr lang="en-US" b="1" dirty="0"/>
              <a:t>The </a:t>
            </a:r>
            <a:r>
              <a:rPr lang="en-US" b="1" dirty="0" err="1"/>
              <a:t>Fireteam</a:t>
            </a:r>
            <a:r>
              <a:rPr lang="en-US" b="1" dirty="0"/>
              <a:t> Section Leaders will call attention on deck for dismissal 5 minutes prior to the end of class</a:t>
            </a:r>
            <a:r>
              <a:rPr lang="en-US" dirty="0"/>
              <a:t> (usually 1415) to allow time for last minute questions and tying up lose ends.</a:t>
            </a:r>
          </a:p>
          <a:p>
            <a:endParaRPr lang="en-US" dirty="0"/>
          </a:p>
        </p:txBody>
      </p:sp>
    </p:spTree>
    <p:extLst>
      <p:ext uri="{BB962C8B-B14F-4D97-AF65-F5344CB8AC3E}">
        <p14:creationId xmlns:p14="http://schemas.microsoft.com/office/powerpoint/2010/main" val="2172123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Questions?</a:t>
            </a:r>
            <a:endParaRPr lang="en-US" b="1" dirty="0"/>
          </a:p>
        </p:txBody>
      </p:sp>
      <p:sp>
        <p:nvSpPr>
          <p:cNvPr id="5" name="Subtitle 4"/>
          <p:cNvSpPr>
            <a:spLocks noGrp="1"/>
          </p:cNvSpPr>
          <p:nvPr>
            <p:ph type="body" idx="1"/>
          </p:nvPr>
        </p:nvSpPr>
        <p:spPr/>
        <p:txBody>
          <a:bodyPr>
            <a:normAutofit/>
          </a:bodyPr>
          <a:lstStyle/>
          <a:p>
            <a:r>
              <a:rPr lang="en-US" sz="4400" dirty="0" smtClean="0"/>
              <a:t>Did we meet our goals?</a:t>
            </a:r>
            <a:endParaRPr lang="en-US" sz="4400" dirty="0"/>
          </a:p>
        </p:txBody>
      </p:sp>
    </p:spTree>
    <p:extLst>
      <p:ext uri="{BB962C8B-B14F-4D97-AF65-F5344CB8AC3E}">
        <p14:creationId xmlns:p14="http://schemas.microsoft.com/office/powerpoint/2010/main" val="4181663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1677</TotalTime>
  <Words>327</Words>
  <Application>Microsoft Office PowerPoint</Application>
  <PresentationFormat>On-screen Show (4:3)</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News Gothic MT</vt:lpstr>
      <vt:lpstr>Wingdings</vt:lpstr>
      <vt:lpstr>Wingdings 2</vt:lpstr>
      <vt:lpstr>Breeze</vt:lpstr>
      <vt:lpstr>Getting Ready for the 1st Day of Class</vt:lpstr>
      <vt:lpstr>Game of 35</vt:lpstr>
      <vt:lpstr>Planning Your Course</vt:lpstr>
      <vt:lpstr>Course Policies</vt:lpstr>
      <vt:lpstr>Alternatives to Syllabus Day: Get Buy-In, Establish Rapport, &amp; Set the Tone</vt:lpstr>
      <vt:lpstr>Fireteam Section Leaders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Ready for the 1st Day of Class</dc:title>
  <dc:creator>Karyn Sproles</dc:creator>
  <cp:lastModifiedBy>Crippes, Jacob 2ndLt USMC USNA Annapolis</cp:lastModifiedBy>
  <cp:revision>10</cp:revision>
  <dcterms:created xsi:type="dcterms:W3CDTF">2018-08-04T12:56:36Z</dcterms:created>
  <dcterms:modified xsi:type="dcterms:W3CDTF">2018-08-22T14:48:59Z</dcterms:modified>
</cp:coreProperties>
</file>